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0"/>
  </p:notesMasterIdLst>
  <p:sldIdLst>
    <p:sldId id="274" r:id="rId2"/>
    <p:sldId id="263" r:id="rId3"/>
    <p:sldId id="275" r:id="rId4"/>
    <p:sldId id="276" r:id="rId5"/>
    <p:sldId id="279" r:id="rId6"/>
    <p:sldId id="278" r:id="rId7"/>
    <p:sldId id="277" r:id="rId8"/>
    <p:sldId id="264" r:id="rId9"/>
  </p:sldIdLst>
  <p:sldSz cx="13004800" cy="9753600"/>
  <p:notesSz cx="6858000" cy="9144000"/>
  <p:defaultTextStyle>
    <a:defPPr>
      <a:defRPr lang="en-US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Helvetica Light" charset="0"/>
        <a:ea typeface="ＭＳ Ｐゴシック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3" autoAdjust="0"/>
    <p:restoredTop sz="77808" autoAdjust="0"/>
  </p:normalViewPr>
  <p:slideViewPr>
    <p:cSldViewPr snapToGrid="0" snapToObjects="1">
      <p:cViewPr varScale="1">
        <p:scale>
          <a:sx n="14" d="100"/>
          <a:sy n="14" d="100"/>
        </p:scale>
        <p:origin x="1140" y="3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5-13T01:42:43.229"/>
    </inkml:context>
    <inkml:brush xml:id="br0">
      <inkml:brushProperty name="width" value="0.26667" units="cm"/>
      <inkml:brushProperty name="height" value="0.53333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44556 11272,'0'0,"0"0,0 0,0 0,0 0,0 0,0 0,0 0,0 0,0 0,0 0,0 0,3-4,10-4,9-6,10-4,10-3,6 0,6-3,7 5,3 4,0 6,-5 3,-3 4,-5-2,2-5,-1-1,2 2,0 2,-1 3,0-4,5 2,3 0,3 2,2 1,2 1,9 3,6 7,5 5,2 7,-2 5,-8 1,-11 0,-8-3,-7-8,-9-5,-5-6,-5-2,-4-3,0 0,-2-1,-6-1,-2 1,-5 1,-1-1,1 1,-3 0,0 0,-2 0,-3 0,2 0,-2 0,2 0,4 0,6 0,0 0,5 0,5 0,6 0,1 0,1 0,-2 0,-3 0,-3 0,1 0,-1 0,3 0,-5 0,0 0,4 0,0 0,2 0,3 0,4 0,1 0,3 0,0 0,0 0,-7 0,-6 0,-5 0,2 0,-2 0,-1 0,4 0,-1 4,-4 1,-6 1,-4 1,-4 0,-3-1,-4-1,-3-2,-1-1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5-13T01:42:43.963"/>
    </inkml:context>
    <inkml:brush xml:id="br0">
      <inkml:brushProperty name="width" value="0.26667" units="cm"/>
      <inkml:brushProperty name="height" value="0.53333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44646 10977,'0'0,"0"0,0 0,0 0,0 0,0 0,7-4,11-4,18-6,17-4,20-2,16-2,13-1,8-1,13 0,15 1,17-1,15 6,10 4,2 5,-11 4,-19 3,-24 2,-18 8,-21 6,-17 2,-13 2,-5 1,-1 2,-1-3,-1-5,2-4,3-3,11-8,18-6,-5-2,-17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5-13T01:42:44.729"/>
    </inkml:context>
    <inkml:brush xml:id="br0">
      <inkml:brushProperty name="width" value="0.26667" units="cm"/>
      <inkml:brushProperty name="height" value="0.53333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44599 10623,'0'0,"0"0,0 0,0 0,0 0,0 0,0 0,0 0,0 0,4 3,9 7,14 5,18 2,20 1,24-5,18-7,15-9,10-8,9-2,9 1,5-1,8 1,10 3,0 3,-11 2,-13 3,-9 0,-2 1,12 1,18-1,16 1,7-5,-5-2,-18 1,-32-2,-37-1,-37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6-05-13T01:42:46.776"/>
    </inkml:context>
    <inkml:brush xml:id="br0">
      <inkml:brushProperty name="width" value="0.26667" units="cm"/>
      <inkml:brushProperty name="height" value="0.53333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45057 10793,'0'0,"0"0,0 0,0 0,0 0,0 0,0 0,8 0,10 0,10 0,7 0,15 0,12 0,16-4,22-5,29-7,27 1,26 1,5 5,-14 3,-16 7,-20 3,-18 1,-18 0,-13 0,-16-3,-7 0,-4 3,0 1,5 0,3-2,1 0,-3-3,-6 0,-13-1,-15 0,-13 0,-9 0,-8 0,-3 0,-3-1,1 1,-1 0,-3 0,-9-5,-12-5,-14-1,-16 0,-17 3,-11 3,-27 2,-36 2,-28 0,-11 2,3-1,9 0,16 1,19 4,13 5,14 2,10-2,4 2,3-2,-2-1,-3-4,0-2,1 3,3 1,10-2,11-1,16-1,14-1,15-2,8 0,4 0,3 0,-5 0,-3 0,0 0,-1-5,1-1,0 1,0-1,0 3,5 1,1 1,4 1,1 0,-2 0,-2 0,-2 1,-1-1,-6 0,-2 0,4 0,2 0,5 0,6 0,4 0,4 0,1 0,2 0,2 0,-1 0,0 0,-1 0,1 0,-1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668C-415A-D441-991B-8289CA7D240F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D54F2-1E0C-2742-A0FA-424EBB695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54F2-1E0C-2742-A0FA-424EBB695C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0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charset="2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54F2-1E0C-2742-A0FA-424EBB695C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0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D54F2-1E0C-2742-A0FA-424EBB695C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0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5075"/>
            <a:ext cx="1301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27000"/>
            <a:ext cx="13017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9226550"/>
            <a:ext cx="3489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2"/>
          <p:cNvSpPr>
            <a:spLocks noGrp="1"/>
          </p:cNvSpPr>
          <p:nvPr>
            <p:ph type="title" hasCustomPrompt="1"/>
          </p:nvPr>
        </p:nvSpPr>
        <p:spPr>
          <a:xfrm>
            <a:off x="952500" y="444500"/>
            <a:ext cx="110998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>
            <a:lvl1pPr>
              <a:defRPr sz="7200">
                <a:solidFill>
                  <a:srgbClr val="000000"/>
                </a:solidFill>
                <a:latin typeface="Avenir Next Condensed Demi Bold"/>
                <a:cs typeface="Avenir Next Condensed Demi Bold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52500" y="2723373"/>
            <a:ext cx="11099800" cy="5740400"/>
          </a:xfrm>
          <a:prstGeom prst="rect">
            <a:avLst/>
          </a:prstGeom>
        </p:spPr>
        <p:txBody>
          <a:bodyPr vert="horz"/>
          <a:lstStyle>
            <a:lvl2pPr marL="889000" indent="-444500">
              <a:buSzPct val="70000"/>
              <a:buFont typeface="Courier New"/>
              <a:buChar char="o"/>
              <a:defRPr/>
            </a:lvl2pPr>
            <a:lvl3pPr marL="1333500" indent="-444500">
              <a:buSzPct val="70000"/>
              <a:buFont typeface="Arial"/>
              <a:buChar char="•"/>
              <a:defRPr/>
            </a:lvl3pPr>
            <a:lvl4pPr marL="1778000" indent="-444500">
              <a:buFont typeface="Wingdings" charset="2"/>
              <a:buChar char="Ø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77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9652000"/>
            <a:ext cx="13017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1825" y="6545263"/>
            <a:ext cx="9101138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1825" y="3048000"/>
            <a:ext cx="3382963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10475" y="3048000"/>
            <a:ext cx="3382963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692275"/>
            <a:ext cx="17002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95737" y="3364966"/>
            <a:ext cx="11117654" cy="290770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11500" b="1">
                <a:solidFill>
                  <a:schemeClr val="tx1"/>
                </a:solidFill>
                <a:latin typeface="Avenir Next Condensed Demi Bold"/>
                <a:cs typeface="Avenir Next Condensed D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94763" y="6694063"/>
            <a:ext cx="8896350" cy="54607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0" i="0" spc="600" baseline="300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9072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5075"/>
            <a:ext cx="1301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27000"/>
            <a:ext cx="13017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9226550"/>
            <a:ext cx="3489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16"/>
          <p:cNvSpPr>
            <a:spLocks noGrp="1"/>
          </p:cNvSpPr>
          <p:nvPr>
            <p:ph type="title" hasCustomPrompt="1"/>
          </p:nvPr>
        </p:nvSpPr>
        <p:spPr>
          <a:xfrm>
            <a:off x="952500" y="444500"/>
            <a:ext cx="11099800" cy="16891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0000"/>
                </a:solidFill>
                <a:latin typeface="Avenir Next Condensed Demi Bold"/>
                <a:cs typeface="Avenir Next Condensed Demi Bold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9205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5821363"/>
            <a:ext cx="23749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9556" y="4640051"/>
            <a:ext cx="8362964" cy="2166929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80000"/>
              </a:lnSpc>
              <a:defRPr sz="7200">
                <a:solidFill>
                  <a:schemeClr val="bg1"/>
                </a:solidFill>
                <a:latin typeface="Avenir Next Condensed Demi Bold"/>
                <a:cs typeface="Avenir Next Condensed Demi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89032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5075"/>
            <a:ext cx="1301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27000"/>
            <a:ext cx="13017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0" y="9226550"/>
            <a:ext cx="3489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 hasCustomPrompt="1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  <a:latin typeface="Avenir Next Condensed Demi Bold"/>
                <a:cs typeface="Avenir Next Condensed Demi Bold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413808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5075"/>
            <a:ext cx="1301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-127000"/>
            <a:ext cx="13017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8" y="9169400"/>
            <a:ext cx="394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8056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D016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endParaRPr 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4463" y="187325"/>
            <a:ext cx="12687300" cy="9420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/>
            <a:r>
              <a:rPr lang="en-US" sz="1800">
                <a:solidFill>
                  <a:srgbClr val="FFFFFF"/>
                </a:solidFill>
                <a:latin typeface="Calibri" charset="0"/>
              </a:rPr>
              <a:t>00</a:t>
            </a:r>
          </a:p>
        </p:txBody>
      </p:sp>
      <p:pic>
        <p:nvPicPr>
          <p:cNvPr id="4" name="Picture 6" descr="title-slide-blan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46075"/>
            <a:ext cx="12296775" cy="908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29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3" r:id="rId4"/>
    <p:sldLayoutId id="2147483784" r:id="rId5"/>
    <p:sldLayoutId id="2147483786" r:id="rId6"/>
    <p:sldLayoutId id="2147483787" r:id="rId7"/>
  </p:sldLayoutIdLst>
  <p:transition spd="med"/>
  <p:txStyles>
    <p:titleStyle>
      <a:lvl1pPr algn="l" defTabSz="584200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2"/>
          </a:solidFill>
          <a:latin typeface="Bebas Neue Bold"/>
          <a:ea typeface="+mn-ea"/>
          <a:cs typeface="Bebas Neue Bold"/>
          <a:sym typeface="Helvetica Light" charset="0"/>
        </a:defRPr>
      </a:lvl1pPr>
      <a:lvl2pPr algn="l" defTabSz="584200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2"/>
          </a:solidFill>
          <a:latin typeface="Bebas Neue Bold" charset="0"/>
          <a:ea typeface="+mn-ea"/>
          <a:cs typeface="+mn-cs"/>
          <a:sym typeface="Helvetica Light" charset="0"/>
        </a:defRPr>
      </a:lvl2pPr>
      <a:lvl3pPr algn="l" defTabSz="584200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2"/>
          </a:solidFill>
          <a:latin typeface="Bebas Neue Bold" charset="0"/>
          <a:ea typeface="+mn-ea"/>
          <a:cs typeface="+mn-cs"/>
          <a:sym typeface="Helvetica Light" charset="0"/>
        </a:defRPr>
      </a:lvl3pPr>
      <a:lvl4pPr algn="l" defTabSz="584200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2"/>
          </a:solidFill>
          <a:latin typeface="Bebas Neue Bold" charset="0"/>
          <a:ea typeface="+mn-ea"/>
          <a:cs typeface="+mn-cs"/>
          <a:sym typeface="Helvetica Light" charset="0"/>
        </a:defRPr>
      </a:lvl4pPr>
      <a:lvl5pPr algn="l" defTabSz="584200" rtl="0" eaLnBrk="1" fontAlgn="base" hangingPunct="1">
        <a:spcBef>
          <a:spcPct val="0"/>
        </a:spcBef>
        <a:spcAft>
          <a:spcPct val="0"/>
        </a:spcAft>
        <a:defRPr sz="8000" b="1">
          <a:solidFill>
            <a:schemeClr val="tx2"/>
          </a:solidFill>
          <a:latin typeface="Bebas Neue Bold" charset="0"/>
          <a:ea typeface="+mn-ea"/>
          <a:cs typeface="+mn-cs"/>
          <a:sym typeface="Helvetica Light" charset="0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1" fontAlgn="base" hangingPunct="1">
        <a:spcBef>
          <a:spcPts val="4200"/>
        </a:spcBef>
        <a:spcAft>
          <a:spcPct val="0"/>
        </a:spcAft>
        <a:buSzPct val="45000"/>
        <a:buFont typeface="Wingdings" charset="0"/>
        <a:buChar char="u"/>
        <a:defRPr sz="3600">
          <a:solidFill>
            <a:schemeClr val="tx1"/>
          </a:solidFill>
          <a:latin typeface="+mn-lt"/>
          <a:ea typeface="ＭＳ Ｐゴシック" charset="0"/>
          <a:cs typeface="+mn-cs"/>
          <a:sym typeface="Helvetica Light" charset="0"/>
        </a:defRPr>
      </a:lvl1pPr>
      <a:lvl2pPr marL="889000" indent="-444500" algn="l" defTabSz="584200" rtl="0" eaLnBrk="1" fontAlgn="base" hangingPunct="1">
        <a:spcBef>
          <a:spcPts val="4200"/>
        </a:spcBef>
        <a:spcAft>
          <a:spcPct val="0"/>
        </a:spcAft>
        <a:buSzPct val="45000"/>
        <a:buFont typeface="Wingdings" charset="0"/>
        <a:buChar char="u"/>
        <a:defRPr sz="3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2pPr>
      <a:lvl3pPr marL="1333500" indent="-444500" algn="l" defTabSz="584200" rtl="0" eaLnBrk="1" fontAlgn="base" hangingPunct="1">
        <a:spcBef>
          <a:spcPts val="4200"/>
        </a:spcBef>
        <a:spcAft>
          <a:spcPct val="0"/>
        </a:spcAft>
        <a:buSzPct val="45000"/>
        <a:buFont typeface="Wingdings" charset="0"/>
        <a:buChar char="u"/>
        <a:defRPr sz="3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3pPr>
      <a:lvl4pPr marL="1778000" indent="-444500" algn="l" defTabSz="584200" rtl="0" eaLnBrk="1" fontAlgn="base" hangingPunct="1">
        <a:spcBef>
          <a:spcPts val="4200"/>
        </a:spcBef>
        <a:spcAft>
          <a:spcPct val="0"/>
        </a:spcAft>
        <a:buSzPct val="45000"/>
        <a:buFont typeface="Wingdings" charset="0"/>
        <a:buChar char="u"/>
        <a:defRPr sz="3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4pPr>
      <a:lvl5pPr marL="2222500" indent="-444500" algn="l" defTabSz="584200" rtl="0" eaLnBrk="1" fontAlgn="base" hangingPunct="1">
        <a:spcBef>
          <a:spcPts val="4200"/>
        </a:spcBef>
        <a:spcAft>
          <a:spcPct val="0"/>
        </a:spcAft>
        <a:buSzPct val="45000"/>
        <a:buFont typeface="Wingdings" charset="0"/>
        <a:buChar char="u"/>
        <a:defRPr sz="3600">
          <a:solidFill>
            <a:schemeClr val="tx1"/>
          </a:solidFill>
          <a:latin typeface="+mn-lt"/>
          <a:ea typeface="+mn-ea"/>
          <a:cs typeface="+mn-cs"/>
          <a:sym typeface="Helvetica Light" charset="0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286" y="2365091"/>
            <a:ext cx="7725641" cy="5242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Condensed Demi Bold"/>
                <a:ea typeface="+mn-ea"/>
                <a:cs typeface="Avenir Next Condensed Demi Bold"/>
                <a:sym typeface="Helvetica Light"/>
              </a:rPr>
              <a:t>ANALYTICS</a:t>
            </a:r>
            <a:r>
              <a:rPr kumimoji="0" lang="en-US" sz="80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Condensed Demi Bold"/>
                <a:ea typeface="+mn-ea"/>
                <a:cs typeface="Avenir Next Condensed Demi Bold"/>
                <a:sym typeface="Helvetica Light"/>
              </a:rPr>
              <a:t> 102</a:t>
            </a:r>
            <a:endParaRPr kumimoji="0" lang="en-US" sz="8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venir Next Condensed Demi Bold"/>
              <a:ea typeface="+mn-ea"/>
              <a:cs typeface="Avenir Next Condensed Demi Bold"/>
              <a:sym typeface="Helvetica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0" dirty="0">
                <a:solidFill>
                  <a:schemeClr val="bg1"/>
                </a:solidFill>
                <a:latin typeface="Avenir Next Condensed Demi Bold"/>
                <a:ea typeface="+mn-ea"/>
                <a:cs typeface="Avenir Next Condensed Demi Bold"/>
                <a:sym typeface="Helvetica Light"/>
              </a:rPr>
              <a:t>WEBINAR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6600" dirty="0">
              <a:solidFill>
                <a:schemeClr val="bg1"/>
              </a:solidFill>
              <a:latin typeface="Avenir Next Condensed Demi Bold"/>
              <a:ea typeface="+mn-ea"/>
              <a:cs typeface="Avenir Next Condensed Demi Bold"/>
              <a:sym typeface="Helvetica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Condensed Demi Bold"/>
                <a:ea typeface="+mn-ea"/>
                <a:cs typeface="Avenir Next Condensed Demi Bold"/>
                <a:sym typeface="Helvetica Light"/>
              </a:rPr>
              <a:t>Presented by: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chemeClr val="bg1"/>
                </a:solidFill>
                <a:latin typeface="Avenir Next Condensed Demi Bold"/>
                <a:ea typeface="+mn-ea"/>
                <a:cs typeface="Avenir Next Condensed Demi Bold"/>
                <a:sym typeface="Helvetica Light"/>
              </a:rPr>
              <a:t>Dominik Dietz</a:t>
            </a: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Condensed Demi Bold"/>
                <a:ea typeface="+mn-ea"/>
                <a:cs typeface="Avenir Next Condensed Demi Bold"/>
                <a:sym typeface="Helvetica Ligh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7125" y="5387975"/>
            <a:ext cx="581025" cy="63500"/>
          </a:xfrm>
          <a:prstGeom prst="rect">
            <a:avLst/>
          </a:prstGeom>
          <a:solidFill>
            <a:srgbClr val="D016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46" tIns="19175" rIns="38346" bIns="19175" anchor="ctr"/>
          <a:lstStyle/>
          <a:p>
            <a:pPr algn="ctr" defTabSz="4565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chemeClr val="bg2"/>
              </a:solidFill>
              <a:latin typeface="Open Sans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249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2500" y="2413000"/>
            <a:ext cx="11099800" cy="2184400"/>
          </a:xfrm>
        </p:spPr>
        <p:txBody>
          <a:bodyPr/>
          <a:lstStyle/>
          <a:p>
            <a:pPr lvl="0"/>
            <a:r>
              <a:rPr lang="en-US" dirty="0"/>
              <a:t>Everyone is placed on “mute” for webinar, but please type questions into the chat so these can be responded to at the end or as we go.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500" y="4597400"/>
            <a:ext cx="5676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en-US" dirty="0"/>
              <a:t>The end of the call will be a Q&amp;A session. Please be respectful and I will do my best to answer questions in the order they come in.</a:t>
            </a:r>
          </a:p>
        </p:txBody>
      </p:sp>
      <p:pic>
        <p:nvPicPr>
          <p:cNvPr id="5" name="Picture 4" descr="rul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97400"/>
            <a:ext cx="5865624" cy="38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4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2500" y="2311400"/>
            <a:ext cx="11099800" cy="2184400"/>
          </a:xfrm>
        </p:spPr>
        <p:txBody>
          <a:bodyPr/>
          <a:lstStyle/>
          <a:p>
            <a:pPr lvl="0"/>
            <a:r>
              <a:rPr lang="en-US" dirty="0"/>
              <a:t>Once you login to Google Analytics you will select your website from the list of profiles.</a:t>
            </a:r>
          </a:p>
          <a:p>
            <a:pPr lvl="0"/>
            <a:r>
              <a:rPr lang="en-US" dirty="0"/>
              <a:t>I am going to use the </a:t>
            </a:r>
            <a:r>
              <a:rPr lang="en-US" dirty="0" err="1"/>
              <a:t>RevolutionParts</a:t>
            </a:r>
            <a:r>
              <a:rPr lang="en-US" dirty="0"/>
              <a:t> Knowledge Base site for the purpose of this demonstration. </a:t>
            </a:r>
          </a:p>
        </p:txBody>
      </p:sp>
    </p:spTree>
    <p:extLst>
      <p:ext uri="{BB962C8B-B14F-4D97-AF65-F5344CB8AC3E}">
        <p14:creationId xmlns:p14="http://schemas.microsoft.com/office/powerpoint/2010/main" val="17250125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Customized Dashboards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2500" y="2247900"/>
            <a:ext cx="11099800" cy="6215873"/>
          </a:xfrm>
        </p:spPr>
        <p:txBody>
          <a:bodyPr/>
          <a:lstStyle/>
          <a:p>
            <a:r>
              <a:rPr lang="en-US" dirty="0"/>
              <a:t>Step by step on how to set up a custom dashboard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894298"/>
            <a:ext cx="8559800" cy="6097302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889340" y="3786780"/>
              <a:ext cx="1229040" cy="81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1460" y="3691085"/>
                <a:ext cx="1325160" cy="272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922100" y="3670860"/>
              <a:ext cx="1019160" cy="90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74237" y="3575120"/>
                <a:ext cx="1114886" cy="28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8905180" y="3616860"/>
              <a:ext cx="1257480" cy="4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57300" y="3520740"/>
                <a:ext cx="13536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8731300" y="3659340"/>
              <a:ext cx="1243080" cy="38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83420" y="3563220"/>
                <a:ext cx="133920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9552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499"/>
            <a:ext cx="11099800" cy="2278873"/>
          </a:xfrm>
        </p:spPr>
        <p:txBody>
          <a:bodyPr/>
          <a:lstStyle/>
          <a:p>
            <a:r>
              <a:rPr lang="en-US" dirty="0"/>
              <a:t>AdWords Linking/Ecommerce	 Set-Up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52500" y="3352799"/>
            <a:ext cx="11099800" cy="5110973"/>
          </a:xfrm>
        </p:spPr>
        <p:txBody>
          <a:bodyPr/>
          <a:lstStyle/>
          <a:p>
            <a:r>
              <a:rPr lang="en-US" dirty="0"/>
              <a:t>How link AdWords to Google Analytics</a:t>
            </a:r>
          </a:p>
          <a:p>
            <a:r>
              <a:rPr lang="en-US" dirty="0"/>
              <a:t>Set up ecommerce tracking</a:t>
            </a:r>
          </a:p>
          <a:p>
            <a:r>
              <a:rPr lang="en-US" dirty="0"/>
              <a:t>Import goals (orders) into AdWords</a:t>
            </a:r>
          </a:p>
        </p:txBody>
      </p:sp>
    </p:spTree>
    <p:extLst>
      <p:ext uri="{BB962C8B-B14F-4D97-AF65-F5344CB8AC3E}">
        <p14:creationId xmlns:p14="http://schemas.microsoft.com/office/powerpoint/2010/main" val="2175097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Where are my customers coming from?</a:t>
            </a:r>
          </a:p>
          <a:p>
            <a:r>
              <a:rPr lang="en-US" dirty="0"/>
              <a:t>How long are they staying on my site?</a:t>
            </a:r>
          </a:p>
          <a:p>
            <a:r>
              <a:rPr lang="en-US" dirty="0"/>
              <a:t>Are they buying?</a:t>
            </a:r>
          </a:p>
          <a:p>
            <a:r>
              <a:rPr lang="en-US" dirty="0"/>
              <a:t>Why are they not buying?</a:t>
            </a:r>
          </a:p>
        </p:txBody>
      </p:sp>
    </p:spTree>
    <p:extLst>
      <p:ext uri="{BB962C8B-B14F-4D97-AF65-F5344CB8AC3E}">
        <p14:creationId xmlns:p14="http://schemas.microsoft.com/office/powerpoint/2010/main" val="28445178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User Flow</a:t>
            </a:r>
          </a:p>
          <a:p>
            <a:r>
              <a:rPr lang="en-US" dirty="0"/>
              <a:t>Analyzing Exit Pages</a:t>
            </a:r>
          </a:p>
          <a:p>
            <a:r>
              <a:rPr lang="en-US" dirty="0"/>
              <a:t>Analyzing Landing Pages</a:t>
            </a:r>
          </a:p>
        </p:txBody>
      </p:sp>
    </p:spTree>
    <p:extLst>
      <p:ext uri="{BB962C8B-B14F-4D97-AF65-F5344CB8AC3E}">
        <p14:creationId xmlns:p14="http://schemas.microsoft.com/office/powerpoint/2010/main" val="20776472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56" y="3810001"/>
            <a:ext cx="8618644" cy="2996980"/>
          </a:xfrm>
        </p:spPr>
        <p:txBody>
          <a:bodyPr/>
          <a:lstStyle/>
          <a:p>
            <a:r>
              <a:rPr lang="en-US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404706205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INAL RP PPT TEMPLA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RP PPT TEMPLATE.potx</Template>
  <TotalTime>5868</TotalTime>
  <Words>183</Words>
  <Application>Microsoft Office PowerPoint</Application>
  <PresentationFormat>Custom</PresentationFormat>
  <Paragraphs>30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Arial</vt:lpstr>
      <vt:lpstr>Avenir Next Condensed Demi Bold</vt:lpstr>
      <vt:lpstr>Bebas Neue Bold</vt:lpstr>
      <vt:lpstr>Calibri</vt:lpstr>
      <vt:lpstr>Courier New</vt:lpstr>
      <vt:lpstr>Helvetica Light</vt:lpstr>
      <vt:lpstr>Open Sans Light</vt:lpstr>
      <vt:lpstr>Wingdings</vt:lpstr>
      <vt:lpstr>FINAL RP PPT TEMPLATE</vt:lpstr>
      <vt:lpstr>PowerPoint Presentation</vt:lpstr>
      <vt:lpstr>Rules</vt:lpstr>
      <vt:lpstr>Live Demo</vt:lpstr>
      <vt:lpstr>Creating Customized Dashboards</vt:lpstr>
      <vt:lpstr>AdWords Linking/Ecommerce  Set-Up </vt:lpstr>
      <vt:lpstr>Acquisition Tab</vt:lpstr>
      <vt:lpstr>Behavior Tab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Oppenheim</dc:creator>
  <cp:lastModifiedBy>Dominik Dietz</cp:lastModifiedBy>
  <cp:revision>91</cp:revision>
  <dcterms:created xsi:type="dcterms:W3CDTF">2015-02-23T17:04:38Z</dcterms:created>
  <dcterms:modified xsi:type="dcterms:W3CDTF">2016-05-16T17:58:13Z</dcterms:modified>
</cp:coreProperties>
</file>